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1" r:id="rId5"/>
    <p:sldId id="260" r:id="rId6"/>
    <p:sldId id="259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71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D9710C2-351C-4F78-9F33-21247EC38C0B}" type="datetimeFigureOut">
              <a:rPr lang="en-IE" smtClean="0"/>
              <a:t>08/05/2020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54477D7-3CA4-441D-97F1-6721441AED53}" type="slidenum">
              <a:rPr lang="en-IE" smtClean="0"/>
              <a:t>‹#›</a:t>
            </a:fld>
            <a:endParaRPr lang="en-IE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926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10C2-351C-4F78-9F33-21247EC38C0B}" type="datetimeFigureOut">
              <a:rPr lang="en-IE" smtClean="0"/>
              <a:t>08/05/2020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477D7-3CA4-441D-97F1-6721441AED5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06769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10C2-351C-4F78-9F33-21247EC38C0B}" type="datetimeFigureOut">
              <a:rPr lang="en-IE" smtClean="0"/>
              <a:t>08/05/2020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477D7-3CA4-441D-97F1-6721441AED53}" type="slidenum">
              <a:rPr lang="en-IE" smtClean="0"/>
              <a:t>‹#›</a:t>
            </a:fld>
            <a:endParaRPr lang="en-IE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6802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10C2-351C-4F78-9F33-21247EC38C0B}" type="datetimeFigureOut">
              <a:rPr lang="en-IE" smtClean="0"/>
              <a:t>08/05/2020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477D7-3CA4-441D-97F1-6721441AED5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55558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10C2-351C-4F78-9F33-21247EC38C0B}" type="datetimeFigureOut">
              <a:rPr lang="en-IE" smtClean="0"/>
              <a:t>08/05/2020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477D7-3CA4-441D-97F1-6721441AED53}" type="slidenum">
              <a:rPr lang="en-IE" smtClean="0"/>
              <a:t>‹#›</a:t>
            </a:fld>
            <a:endParaRPr lang="en-IE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0200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10C2-351C-4F78-9F33-21247EC38C0B}" type="datetimeFigureOut">
              <a:rPr lang="en-IE" smtClean="0"/>
              <a:t>08/05/2020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477D7-3CA4-441D-97F1-6721441AED53}" type="slidenum">
              <a:rPr lang="en-IE" smtClean="0"/>
              <a:t>‹#›</a:t>
            </a:fld>
            <a:endParaRPr lang="en-IE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4073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10C2-351C-4F78-9F33-21247EC38C0B}" type="datetimeFigureOut">
              <a:rPr lang="en-IE" smtClean="0"/>
              <a:t>08/05/2020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477D7-3CA4-441D-97F1-6721441AED5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2134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10C2-351C-4F78-9F33-21247EC38C0B}" type="datetimeFigureOut">
              <a:rPr lang="en-IE" smtClean="0"/>
              <a:t>08/05/2020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477D7-3CA4-441D-97F1-6721441AED53}" type="slidenum">
              <a:rPr lang="en-IE" smtClean="0"/>
              <a:t>‹#›</a:t>
            </a:fld>
            <a:endParaRPr lang="en-IE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3421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10C2-351C-4F78-9F33-21247EC38C0B}" type="datetimeFigureOut">
              <a:rPr lang="en-IE" smtClean="0"/>
              <a:t>08/05/2020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477D7-3CA4-441D-97F1-6721441AED5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50191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10C2-351C-4F78-9F33-21247EC38C0B}" type="datetimeFigureOut">
              <a:rPr lang="en-IE" smtClean="0"/>
              <a:t>08/05/2020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477D7-3CA4-441D-97F1-6721441AED5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87873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10C2-351C-4F78-9F33-21247EC38C0B}" type="datetimeFigureOut">
              <a:rPr lang="en-IE" smtClean="0"/>
              <a:t>08/05/2020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477D7-3CA4-441D-97F1-6721441AED53}" type="slidenum">
              <a:rPr lang="en-IE" smtClean="0"/>
              <a:t>‹#›</a:t>
            </a:fld>
            <a:endParaRPr lang="en-I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57264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10C2-351C-4F78-9F33-21247EC38C0B}" type="datetimeFigureOut">
              <a:rPr lang="en-IE" smtClean="0"/>
              <a:t>08/05/2020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477D7-3CA4-441D-97F1-6721441AED53}" type="slidenum">
              <a:rPr lang="en-IE" smtClean="0"/>
              <a:t>‹#›</a:t>
            </a:fld>
            <a:endParaRPr lang="en-IE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0216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10C2-351C-4F78-9F33-21247EC38C0B}" type="datetimeFigureOut">
              <a:rPr lang="en-IE" smtClean="0"/>
              <a:t>08/05/2020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477D7-3CA4-441D-97F1-6721441AED5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1786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10C2-351C-4F78-9F33-21247EC38C0B}" type="datetimeFigureOut">
              <a:rPr lang="en-IE" smtClean="0"/>
              <a:t>08/05/2020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477D7-3CA4-441D-97F1-6721441AED53}" type="slidenum">
              <a:rPr lang="en-IE" smtClean="0"/>
              <a:t>‹#›</a:t>
            </a:fld>
            <a:endParaRPr lang="en-IE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42790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10C2-351C-4F78-9F33-21247EC38C0B}" type="datetimeFigureOut">
              <a:rPr lang="en-IE" smtClean="0"/>
              <a:t>08/05/2020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477D7-3CA4-441D-97F1-6721441AED53}" type="slidenum">
              <a:rPr lang="en-IE" smtClean="0"/>
              <a:t>‹#›</a:t>
            </a:fld>
            <a:endParaRPr lang="en-I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62729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10C2-351C-4F78-9F33-21247EC38C0B}" type="datetimeFigureOut">
              <a:rPr lang="en-IE" smtClean="0"/>
              <a:t>08/05/2020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477D7-3CA4-441D-97F1-6721441AED53}" type="slidenum">
              <a:rPr lang="en-IE" smtClean="0"/>
              <a:t>‹#›</a:t>
            </a:fld>
            <a:endParaRPr lang="en-IE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48961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710C2-351C-4F78-9F33-21247EC38C0B}" type="datetimeFigureOut">
              <a:rPr lang="en-IE" smtClean="0"/>
              <a:t>08/05/2020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477D7-3CA4-441D-97F1-6721441AED53}" type="slidenum">
              <a:rPr lang="en-IE" smtClean="0"/>
              <a:t>‹#›</a:t>
            </a:fld>
            <a:endParaRPr lang="en-IE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008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D9710C2-351C-4F78-9F33-21247EC38C0B}" type="datetimeFigureOut">
              <a:rPr lang="en-IE" smtClean="0"/>
              <a:t>08/05/2020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54477D7-3CA4-441D-97F1-6721441AED5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47272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5" Type="http://schemas.openxmlformats.org/officeDocument/2006/relationships/image" Target="../media/image3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Relationship Id="rId14" Type="http://schemas.openxmlformats.org/officeDocument/2006/relationships/image" Target="../media/image3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25">
          <a:fgClr>
            <a:srgbClr val="00B0F0"/>
          </a:fgClr>
          <a:bgClr>
            <a:srgbClr val="00B0F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7E347E-AC82-4790-B9FB-E568E2BF9D89}"/>
              </a:ext>
            </a:extLst>
          </p:cNvPr>
          <p:cNvSpPr txBox="1"/>
          <p:nvPr/>
        </p:nvSpPr>
        <p:spPr>
          <a:xfrm>
            <a:off x="1683335" y="298763"/>
            <a:ext cx="8764172" cy="175432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sz="5400" b="1" dirty="0">
                <a:latin typeface="Kristen ITC" panose="03050502040202030202" pitchFamily="66" charset="0"/>
              </a:rPr>
              <a:t>Marine Creatures Memory Game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8ECB63-071E-4930-ADC8-6BF1C452AA54}"/>
              </a:ext>
            </a:extLst>
          </p:cNvPr>
          <p:cNvSpPr txBox="1"/>
          <p:nvPr/>
        </p:nvSpPr>
        <p:spPr>
          <a:xfrm>
            <a:off x="186519" y="2047904"/>
            <a:ext cx="1181896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Age Group: Junior and Senior Primary</a:t>
            </a:r>
          </a:p>
          <a:p>
            <a:endParaRPr lang="en-IE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IE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IE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In the next 2 slides you will find a set of “cards” facing backwards; in the first slide (Level 1!) there are 5 marine creatures represented (10 cards) and in the second one (Level 2) there are 7 marine creatures (14 cards). </a:t>
            </a:r>
          </a:p>
          <a:p>
            <a:r>
              <a:rPr lang="en-IE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Aim: You need to pair-up the cards representing the same creature. </a:t>
            </a:r>
          </a:p>
          <a:p>
            <a:endParaRPr lang="en-IE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IE" b="1" dirty="0">
                <a:solidFill>
                  <a:srgbClr val="000000"/>
                </a:solidFill>
                <a:latin typeface="Calibri" panose="020F0502020204030204" pitchFamily="34" charset="0"/>
              </a:rPr>
              <a:t>Step 1: Click JUST ONCE on each card to reveal the animal, try to remember what was behind each card (no cheating!)</a:t>
            </a:r>
          </a:p>
          <a:p>
            <a:r>
              <a:rPr lang="en-IE" b="1" dirty="0">
                <a:solidFill>
                  <a:srgbClr val="000000"/>
                </a:solidFill>
                <a:latin typeface="Calibri" panose="020F0502020204030204" pitchFamily="34" charset="0"/>
              </a:rPr>
              <a:t>Step 2: Then – when you know which card to pair-up – click again on the cards that you remember, the second time the card will remain visible. Write down your score and move on to Level 2!</a:t>
            </a:r>
          </a:p>
          <a:p>
            <a:endParaRPr lang="en-IE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en-IE" b="1" dirty="0">
                <a:solidFill>
                  <a:srgbClr val="000000"/>
                </a:solidFill>
                <a:latin typeface="Calibri" panose="020F0502020204030204" pitchFamily="34" charset="0"/>
              </a:rPr>
              <a:t>Remember: Play </a:t>
            </a:r>
            <a:r>
              <a:rPr lang="en-IE" b="1" u="sng" dirty="0">
                <a:solidFill>
                  <a:srgbClr val="000000"/>
                </a:solidFill>
                <a:latin typeface="Calibri" panose="020F0502020204030204" pitchFamily="34" charset="0"/>
              </a:rPr>
              <a:t>one slide at time </a:t>
            </a:r>
          </a:p>
          <a:p>
            <a:pPr algn="ctr"/>
            <a:endParaRPr lang="en-IE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IE" b="1" dirty="0">
                <a:solidFill>
                  <a:srgbClr val="000000"/>
                </a:solidFill>
                <a:latin typeface="Calibri" panose="020F0502020204030204" pitchFamily="34" charset="0"/>
              </a:rPr>
              <a:t>In slides 4 and 5 you will find some curious facts about some of the marine creatures that you found in the game!</a:t>
            </a:r>
          </a:p>
          <a:p>
            <a:endParaRPr lang="en-IE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IE" b="1" dirty="0">
                <a:solidFill>
                  <a:srgbClr val="000000"/>
                </a:solidFill>
                <a:latin typeface="Calibri" panose="020F0502020204030204" pitchFamily="34" charset="0"/>
              </a:rPr>
              <a:t>When playing we recommend you use “slideshow” (right-hand side of the screen) </a:t>
            </a:r>
          </a:p>
          <a:p>
            <a:pPr algn="ctr"/>
            <a:endParaRPr lang="en-IE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54E65D-5A83-4B12-B3D7-610057074D6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9384" y="5978694"/>
            <a:ext cx="1245847" cy="78966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9D8453A-6201-489D-96C8-01B00BA5055A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519" y="255535"/>
            <a:ext cx="2138860" cy="1792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D2E9628-2331-4F5A-9ECC-E722289AB77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90163" y="255535"/>
            <a:ext cx="1847132" cy="17543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76476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picture containing animal, sitting, banana, fish&#10;&#10;Description automatically generated">
            <a:extLst>
              <a:ext uri="{FF2B5EF4-FFF2-40B4-BE49-F238E27FC236}">
                <a16:creationId xmlns:a16="http://schemas.microsoft.com/office/drawing/2014/main" id="{7BBB3900-5056-46DD-A2C9-752351EBE83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8765" y="1424408"/>
            <a:ext cx="1476839" cy="1556653"/>
          </a:xfrm>
          <a:prstGeom prst="rect">
            <a:avLst/>
          </a:prstGeom>
        </p:spPr>
      </p:pic>
      <p:pic>
        <p:nvPicPr>
          <p:cNvPr id="25" name="Picture 24" descr="A bird flying over a body of water&#10;&#10;Description automatically generated">
            <a:extLst>
              <a:ext uri="{FF2B5EF4-FFF2-40B4-BE49-F238E27FC236}">
                <a16:creationId xmlns:a16="http://schemas.microsoft.com/office/drawing/2014/main" id="{9174784F-0ADB-43F4-BCAF-E59A55AA94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035428" y="3338281"/>
            <a:ext cx="1476839" cy="1556653"/>
          </a:xfrm>
          <a:prstGeom prst="rect">
            <a:avLst/>
          </a:prstGeom>
        </p:spPr>
      </p:pic>
      <p:pic>
        <p:nvPicPr>
          <p:cNvPr id="5" name="Picture 4" descr="A starfish on a sunny day&#10;&#10;Description automatically generated">
            <a:extLst>
              <a:ext uri="{FF2B5EF4-FFF2-40B4-BE49-F238E27FC236}">
                <a16:creationId xmlns:a16="http://schemas.microsoft.com/office/drawing/2014/main" id="{AA44DB72-CF8F-4251-BFDA-A2D67CAE55C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2002" y="1410344"/>
            <a:ext cx="1476840" cy="1584783"/>
          </a:xfrm>
          <a:prstGeom prst="rect">
            <a:avLst/>
          </a:prstGeom>
        </p:spPr>
      </p:pic>
      <p:pic>
        <p:nvPicPr>
          <p:cNvPr id="41" name="Picture 40" descr="A starfish on a sunny day&#10;&#10;Description automatically generated">
            <a:extLst>
              <a:ext uri="{FF2B5EF4-FFF2-40B4-BE49-F238E27FC236}">
                <a16:creationId xmlns:a16="http://schemas.microsoft.com/office/drawing/2014/main" id="{31A5B3A1-0A6F-4365-965C-873CFD5D3B4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0877" y="3296939"/>
            <a:ext cx="1476840" cy="1584783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1401FE85-E335-413F-8705-A356F6FDA692}"/>
              </a:ext>
            </a:extLst>
          </p:cNvPr>
          <p:cNvSpPr/>
          <p:nvPr/>
        </p:nvSpPr>
        <p:spPr>
          <a:xfrm>
            <a:off x="5035427" y="3325068"/>
            <a:ext cx="1556859" cy="1556654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465E837-E42F-42D2-9B33-1F3DACE6683C}"/>
              </a:ext>
            </a:extLst>
          </p:cNvPr>
          <p:cNvSpPr/>
          <p:nvPr/>
        </p:nvSpPr>
        <p:spPr>
          <a:xfrm>
            <a:off x="4760678" y="1364686"/>
            <a:ext cx="1744452" cy="1645465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718F817-1E15-4DA9-BDB9-EA1BA9B82F23}"/>
              </a:ext>
            </a:extLst>
          </p:cNvPr>
          <p:cNvSpPr/>
          <p:nvPr/>
        </p:nvSpPr>
        <p:spPr>
          <a:xfrm>
            <a:off x="6936490" y="1317113"/>
            <a:ext cx="1576884" cy="1692466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AAEBB16-A19F-4593-879A-61EEA8189630}"/>
              </a:ext>
            </a:extLst>
          </p:cNvPr>
          <p:cNvSpPr/>
          <p:nvPr/>
        </p:nvSpPr>
        <p:spPr>
          <a:xfrm>
            <a:off x="9018486" y="3261585"/>
            <a:ext cx="1514615" cy="1616756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34" name="Picture 33" descr="A bird flying over a body of water&#10;&#10;Description automatically generated">
            <a:extLst>
              <a:ext uri="{FF2B5EF4-FFF2-40B4-BE49-F238E27FC236}">
                <a16:creationId xmlns:a16="http://schemas.microsoft.com/office/drawing/2014/main" id="{F330609A-02BD-44A9-B0D8-E24BB222E4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53705" y="1401980"/>
            <a:ext cx="1477280" cy="1575221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4E833A39-5887-4AFB-A8C5-929EAD1B43C1}"/>
              </a:ext>
            </a:extLst>
          </p:cNvPr>
          <p:cNvSpPr/>
          <p:nvPr/>
        </p:nvSpPr>
        <p:spPr>
          <a:xfrm>
            <a:off x="744435" y="1417856"/>
            <a:ext cx="1486550" cy="1569755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38" name="Picture 37" descr="A picture containing animal, sitting, banana, fish&#10;&#10;Description automatically generated">
            <a:extLst>
              <a:ext uri="{FF2B5EF4-FFF2-40B4-BE49-F238E27FC236}">
                <a16:creationId xmlns:a16="http://schemas.microsoft.com/office/drawing/2014/main" id="{7E7E7FA4-4E62-4719-9496-27610820342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708" y="3282353"/>
            <a:ext cx="1466951" cy="1575221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B434395F-6A35-461C-8CF8-D30F4C4F1E97}"/>
              </a:ext>
            </a:extLst>
          </p:cNvPr>
          <p:cNvSpPr/>
          <p:nvPr/>
        </p:nvSpPr>
        <p:spPr>
          <a:xfrm>
            <a:off x="900469" y="3287819"/>
            <a:ext cx="1487856" cy="1569755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58" name="Picture 57" descr="A picture containing animal, black, yellow, small&#10;&#10;Description automatically generated">
            <a:extLst>
              <a:ext uri="{FF2B5EF4-FFF2-40B4-BE49-F238E27FC236}">
                <a16:creationId xmlns:a16="http://schemas.microsoft.com/office/drawing/2014/main" id="{BA1EFE8C-9203-4504-902F-29D4C29F54A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2900" y="3288747"/>
            <a:ext cx="1507748" cy="1568827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A64AB321-411E-418C-831D-2D361E154AE6}"/>
              </a:ext>
            </a:extLst>
          </p:cNvPr>
          <p:cNvSpPr/>
          <p:nvPr/>
        </p:nvSpPr>
        <p:spPr>
          <a:xfrm>
            <a:off x="6956515" y="3244660"/>
            <a:ext cx="1556859" cy="1612914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60" name="Picture 59" descr="A picture containing animal, black, yellow, small&#10;&#10;Description automatically generated">
            <a:extLst>
              <a:ext uri="{FF2B5EF4-FFF2-40B4-BE49-F238E27FC236}">
                <a16:creationId xmlns:a16="http://schemas.microsoft.com/office/drawing/2014/main" id="{121B9AF2-F833-49F6-849F-69BBB514B85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3438" y="3344279"/>
            <a:ext cx="1534467" cy="1598470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8D125A90-5963-4E50-AB25-18352C538F75}"/>
              </a:ext>
            </a:extLst>
          </p:cNvPr>
          <p:cNvSpPr/>
          <p:nvPr/>
        </p:nvSpPr>
        <p:spPr>
          <a:xfrm>
            <a:off x="2893437" y="3312305"/>
            <a:ext cx="1556859" cy="1630443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62" name="Picture 61" descr="A rodent in a body of water&#10;&#10;Description automatically generated">
            <a:extLst>
              <a:ext uri="{FF2B5EF4-FFF2-40B4-BE49-F238E27FC236}">
                <a16:creationId xmlns:a16="http://schemas.microsoft.com/office/drawing/2014/main" id="{011E5F35-F99E-4802-AD6A-FAD362E9DF0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1188" y="1440396"/>
            <a:ext cx="1476839" cy="1556652"/>
          </a:xfrm>
          <a:prstGeom prst="rect">
            <a:avLst/>
          </a:prstGeom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CCD33D90-1427-49EC-BB29-AC9D4BC8D975}"/>
              </a:ext>
            </a:extLst>
          </p:cNvPr>
          <p:cNvSpPr/>
          <p:nvPr/>
        </p:nvSpPr>
        <p:spPr>
          <a:xfrm>
            <a:off x="8816454" y="1392823"/>
            <a:ext cx="1701263" cy="1616756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64" name="Picture 63" descr="A rodent in a body of water&#10;&#10;Description automatically generated">
            <a:extLst>
              <a:ext uri="{FF2B5EF4-FFF2-40B4-BE49-F238E27FC236}">
                <a16:creationId xmlns:a16="http://schemas.microsoft.com/office/drawing/2014/main" id="{9842EC7E-7802-40A2-A196-DCE1FD07D95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6969" y="1417856"/>
            <a:ext cx="1476839" cy="1556652"/>
          </a:xfrm>
          <a:prstGeom prst="rect">
            <a:avLst/>
          </a:prstGeom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id="{F275116D-28D0-4485-BAB3-C4B59D8E5709}"/>
              </a:ext>
            </a:extLst>
          </p:cNvPr>
          <p:cNvSpPr/>
          <p:nvPr/>
        </p:nvSpPr>
        <p:spPr>
          <a:xfrm>
            <a:off x="2717171" y="1364686"/>
            <a:ext cx="1476638" cy="1630442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9C8942-7120-4700-844D-B7819212C3D9}"/>
              </a:ext>
            </a:extLst>
          </p:cNvPr>
          <p:cNvSpPr txBox="1"/>
          <p:nvPr/>
        </p:nvSpPr>
        <p:spPr>
          <a:xfrm>
            <a:off x="408373" y="186431"/>
            <a:ext cx="104756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dirty="0">
                <a:solidFill>
                  <a:schemeClr val="bg1"/>
                </a:solidFill>
                <a:latin typeface="Kristen ITC" panose="03050502040202030202" pitchFamily="66" charset="0"/>
              </a:rPr>
              <a:t>Level 1</a:t>
            </a:r>
          </a:p>
          <a:p>
            <a:r>
              <a:rPr lang="en-GB" sz="1600" dirty="0">
                <a:latin typeface="Kristen ITC" panose="03050502040202030202" pitchFamily="66" charset="0"/>
              </a:rPr>
              <a:t>Click each card once, memorise the animal, then try to match the pairs! Can you get 5 out of 5?!</a:t>
            </a:r>
            <a:endParaRPr lang="en-IE" sz="1600" dirty="0">
              <a:latin typeface="Kristen ITC" panose="03050502040202030202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03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2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2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2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2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2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2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" dur="2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2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1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2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2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1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2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9" dur="2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1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2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2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2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1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2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9" dur="2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2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35" grpId="0" animBg="1"/>
      <p:bldP spid="35" grpId="1" animBg="1"/>
      <p:bldP spid="39" grpId="0" animBg="1"/>
      <p:bldP spid="39" grpId="1" animBg="1"/>
      <p:bldP spid="59" grpId="0" animBg="1"/>
      <p:bldP spid="59" grpId="1" animBg="1"/>
      <p:bldP spid="61" grpId="0" animBg="1"/>
      <p:bldP spid="61" grpId="1" animBg="1"/>
      <p:bldP spid="63" grpId="0" animBg="1"/>
      <p:bldP spid="63" grpId="1" animBg="1"/>
      <p:bldP spid="65" grpId="0" animBg="1"/>
      <p:bldP spid="6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ird swimming in water&#10;&#10;Description automatically generated">
            <a:extLst>
              <a:ext uri="{FF2B5EF4-FFF2-40B4-BE49-F238E27FC236}">
                <a16:creationId xmlns:a16="http://schemas.microsoft.com/office/drawing/2014/main" id="{7B1EC8A3-5DAD-4C72-B32D-D40068F3302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1250"/>
          <a:stretch/>
        </p:blipFill>
        <p:spPr>
          <a:xfrm>
            <a:off x="1444772" y="753772"/>
            <a:ext cx="1473107" cy="1556652"/>
          </a:xfrm>
          <a:prstGeom prst="rect">
            <a:avLst/>
          </a:prstGeom>
        </p:spPr>
      </p:pic>
      <p:pic>
        <p:nvPicPr>
          <p:cNvPr id="13" name="Picture 12" descr="A flock of seagulls flying over a body of water&#10;&#10;Description automatically generated">
            <a:extLst>
              <a:ext uri="{FF2B5EF4-FFF2-40B4-BE49-F238E27FC236}">
                <a16:creationId xmlns:a16="http://schemas.microsoft.com/office/drawing/2014/main" id="{39A56EBE-7646-4614-8170-E47A17DD82B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4662" y="737102"/>
            <a:ext cx="1509611" cy="1556652"/>
          </a:xfrm>
          <a:prstGeom prst="rect">
            <a:avLst/>
          </a:prstGeom>
        </p:spPr>
      </p:pic>
      <p:pic>
        <p:nvPicPr>
          <p:cNvPr id="14" name="Picture 13" descr="A turtle swimming under water&#10;&#10;Description automatically generated">
            <a:extLst>
              <a:ext uri="{FF2B5EF4-FFF2-40B4-BE49-F238E27FC236}">
                <a16:creationId xmlns:a16="http://schemas.microsoft.com/office/drawing/2014/main" id="{45EAB087-B788-4251-9B87-505977E0DF8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5969" y="727566"/>
            <a:ext cx="1534467" cy="1569755"/>
          </a:xfrm>
          <a:prstGeom prst="rect">
            <a:avLst/>
          </a:prstGeom>
        </p:spPr>
      </p:pic>
      <p:pic>
        <p:nvPicPr>
          <p:cNvPr id="15" name="Picture 14" descr="A whale jumping out of the water&#10;&#10;Description automatically generated">
            <a:extLst>
              <a:ext uri="{FF2B5EF4-FFF2-40B4-BE49-F238E27FC236}">
                <a16:creationId xmlns:a16="http://schemas.microsoft.com/office/drawing/2014/main" id="{77174C7F-97D8-4DD8-9C71-90D3ED8AD25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0421" y="740669"/>
            <a:ext cx="1534467" cy="1556652"/>
          </a:xfrm>
          <a:prstGeom prst="rect">
            <a:avLst/>
          </a:prstGeom>
        </p:spPr>
      </p:pic>
      <p:pic>
        <p:nvPicPr>
          <p:cNvPr id="26" name="Picture 25" descr="A close up of a seal&#10;&#10;Description automatically generated">
            <a:extLst>
              <a:ext uri="{FF2B5EF4-FFF2-40B4-BE49-F238E27FC236}">
                <a16:creationId xmlns:a16="http://schemas.microsoft.com/office/drawing/2014/main" id="{8958B9D0-A371-44CB-A1F3-4A918F2BEA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0437" y="2749773"/>
            <a:ext cx="1495972" cy="1601430"/>
          </a:xfrm>
          <a:prstGeom prst="rect">
            <a:avLst/>
          </a:prstGeom>
        </p:spPr>
      </p:pic>
      <p:pic>
        <p:nvPicPr>
          <p:cNvPr id="30" name="Picture 29" descr="A bird swimming in water&#10;&#10;Description automatically generated">
            <a:extLst>
              <a:ext uri="{FF2B5EF4-FFF2-40B4-BE49-F238E27FC236}">
                <a16:creationId xmlns:a16="http://schemas.microsoft.com/office/drawing/2014/main" id="{D4705F2E-3FF2-4CB3-8E12-816AD9DD9B0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1250"/>
          <a:stretch/>
        </p:blipFill>
        <p:spPr>
          <a:xfrm>
            <a:off x="7000507" y="2687435"/>
            <a:ext cx="1534467" cy="1601430"/>
          </a:xfrm>
          <a:prstGeom prst="rect">
            <a:avLst/>
          </a:prstGeom>
        </p:spPr>
      </p:pic>
      <p:pic>
        <p:nvPicPr>
          <p:cNvPr id="47" name="Picture 46" descr="A close up of a fish&#10;&#10;Description automatically generated">
            <a:extLst>
              <a:ext uri="{FF2B5EF4-FFF2-40B4-BE49-F238E27FC236}">
                <a16:creationId xmlns:a16="http://schemas.microsoft.com/office/drawing/2014/main" id="{A6954EDC-517E-4B59-A270-9B53C9D2DC0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4579" y="2749773"/>
            <a:ext cx="1534467" cy="1611801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FB40ADF9-1D1C-4BED-8954-552EF19821B3}"/>
              </a:ext>
            </a:extLst>
          </p:cNvPr>
          <p:cNvSpPr/>
          <p:nvPr/>
        </p:nvSpPr>
        <p:spPr>
          <a:xfrm>
            <a:off x="1314681" y="714901"/>
            <a:ext cx="1770127" cy="1737765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E47963F-8455-44A6-A7CC-59EA42B45EF8}"/>
              </a:ext>
            </a:extLst>
          </p:cNvPr>
          <p:cNvSpPr/>
          <p:nvPr/>
        </p:nvSpPr>
        <p:spPr>
          <a:xfrm>
            <a:off x="3887009" y="705544"/>
            <a:ext cx="1605595" cy="1569755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CF87E70-3F97-4B96-982F-24A808A26A08}"/>
              </a:ext>
            </a:extLst>
          </p:cNvPr>
          <p:cNvSpPr/>
          <p:nvPr/>
        </p:nvSpPr>
        <p:spPr>
          <a:xfrm>
            <a:off x="6246474" y="723999"/>
            <a:ext cx="1569919" cy="1569755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4E35BF7-FA53-48C4-B125-DF752E6B2A67}"/>
              </a:ext>
            </a:extLst>
          </p:cNvPr>
          <p:cNvSpPr/>
          <p:nvPr/>
        </p:nvSpPr>
        <p:spPr>
          <a:xfrm>
            <a:off x="8389061" y="730550"/>
            <a:ext cx="1635321" cy="1569755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B13A735-774C-4866-82BE-90A157168189}"/>
              </a:ext>
            </a:extLst>
          </p:cNvPr>
          <p:cNvSpPr/>
          <p:nvPr/>
        </p:nvSpPr>
        <p:spPr>
          <a:xfrm>
            <a:off x="2894714" y="2740675"/>
            <a:ext cx="1603199" cy="1606201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419B88D-F9CA-47DF-8F31-E985921B7688}"/>
              </a:ext>
            </a:extLst>
          </p:cNvPr>
          <p:cNvSpPr/>
          <p:nvPr/>
        </p:nvSpPr>
        <p:spPr>
          <a:xfrm>
            <a:off x="4998903" y="2713655"/>
            <a:ext cx="1703535" cy="1633221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211CAAE-5AF9-40A7-9888-7ECA9529A50E}"/>
              </a:ext>
            </a:extLst>
          </p:cNvPr>
          <p:cNvSpPr/>
          <p:nvPr/>
        </p:nvSpPr>
        <p:spPr>
          <a:xfrm>
            <a:off x="6874405" y="2686811"/>
            <a:ext cx="1696134" cy="1588214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68" name="Picture 67" descr="A flock of seagulls flying over a body of water&#10;&#10;Description automatically generated">
            <a:extLst>
              <a:ext uri="{FF2B5EF4-FFF2-40B4-BE49-F238E27FC236}">
                <a16:creationId xmlns:a16="http://schemas.microsoft.com/office/drawing/2014/main" id="{616BE1C7-3125-47D5-8885-33DFF0F15DD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784" y="4586447"/>
            <a:ext cx="1476839" cy="1556652"/>
          </a:xfrm>
          <a:prstGeom prst="rect">
            <a:avLst/>
          </a:prstGeom>
        </p:spPr>
      </p:pic>
      <p:pic>
        <p:nvPicPr>
          <p:cNvPr id="69" name="Picture 68" descr="A turtle swimming under water&#10;&#10;Description automatically generated">
            <a:extLst>
              <a:ext uri="{FF2B5EF4-FFF2-40B4-BE49-F238E27FC236}">
                <a16:creationId xmlns:a16="http://schemas.microsoft.com/office/drawing/2014/main" id="{3D256CEB-FDB5-441F-B67C-F21F5F6ED01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0003" y="4543250"/>
            <a:ext cx="1476840" cy="1556652"/>
          </a:xfrm>
          <a:prstGeom prst="rect">
            <a:avLst/>
          </a:prstGeom>
        </p:spPr>
      </p:pic>
      <p:pic>
        <p:nvPicPr>
          <p:cNvPr id="70" name="Picture 69" descr="A whale jumping out of the water&#10;&#10;Description automatically generated">
            <a:extLst>
              <a:ext uri="{FF2B5EF4-FFF2-40B4-BE49-F238E27FC236}">
                <a16:creationId xmlns:a16="http://schemas.microsoft.com/office/drawing/2014/main" id="{9A90AF24-7D63-4AC1-BB37-9E0A0FC3838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0092" y="4614077"/>
            <a:ext cx="1476839" cy="1568827"/>
          </a:xfrm>
          <a:prstGeom prst="rect">
            <a:avLst/>
          </a:prstGeom>
        </p:spPr>
      </p:pic>
      <p:pic>
        <p:nvPicPr>
          <p:cNvPr id="71" name="Picture 70" descr="A coral in the water&#10;&#10;Description automatically generated">
            <a:extLst>
              <a:ext uri="{FF2B5EF4-FFF2-40B4-BE49-F238E27FC236}">
                <a16:creationId xmlns:a16="http://schemas.microsoft.com/office/drawing/2014/main" id="{674D809C-FA2A-4571-99ED-D369D387EF8E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0321" y="4614077"/>
            <a:ext cx="1464925" cy="1556653"/>
          </a:xfrm>
          <a:prstGeom prst="rect">
            <a:avLst/>
          </a:prstGeom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22D5FF85-A6AF-497C-B101-4AADE2612E47}"/>
              </a:ext>
            </a:extLst>
          </p:cNvPr>
          <p:cNvSpPr/>
          <p:nvPr/>
        </p:nvSpPr>
        <p:spPr>
          <a:xfrm>
            <a:off x="903097" y="4519586"/>
            <a:ext cx="1509526" cy="1623514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9AE030A-9E92-4705-BD7B-B7702DAF9475}"/>
              </a:ext>
            </a:extLst>
          </p:cNvPr>
          <p:cNvSpPr/>
          <p:nvPr/>
        </p:nvSpPr>
        <p:spPr>
          <a:xfrm>
            <a:off x="2894714" y="4555923"/>
            <a:ext cx="1603199" cy="1569755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BFA1BA0-F7A4-4267-911D-0EABD1288E40}"/>
              </a:ext>
            </a:extLst>
          </p:cNvPr>
          <p:cNvSpPr/>
          <p:nvPr/>
        </p:nvSpPr>
        <p:spPr>
          <a:xfrm>
            <a:off x="7146741" y="4586447"/>
            <a:ext cx="1696134" cy="1611226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5E892DD-360C-425C-B25B-40CF8AFAE334}"/>
              </a:ext>
            </a:extLst>
          </p:cNvPr>
          <p:cNvSpPr/>
          <p:nvPr/>
        </p:nvSpPr>
        <p:spPr>
          <a:xfrm>
            <a:off x="5132520" y="4586447"/>
            <a:ext cx="1569918" cy="1601313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78" name="Picture 77" descr="A coral in the water&#10;&#10;Description automatically generated">
            <a:extLst>
              <a:ext uri="{FF2B5EF4-FFF2-40B4-BE49-F238E27FC236}">
                <a16:creationId xmlns:a16="http://schemas.microsoft.com/office/drawing/2014/main" id="{0FB0C063-0EDF-4199-B868-5796F30D8E11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6435" y="2713655"/>
            <a:ext cx="1464925" cy="1499279"/>
          </a:xfrm>
          <a:prstGeom prst="rect">
            <a:avLst/>
          </a:prstGeom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785898BE-F097-49A2-8DAA-12F7CF9AC7B0}"/>
              </a:ext>
            </a:extLst>
          </p:cNvPr>
          <p:cNvSpPr/>
          <p:nvPr/>
        </p:nvSpPr>
        <p:spPr>
          <a:xfrm>
            <a:off x="8930870" y="2657482"/>
            <a:ext cx="1635321" cy="1601430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84" name="Picture 83" descr="A close up of a fish&#10;&#10;Description automatically generated">
            <a:extLst>
              <a:ext uri="{FF2B5EF4-FFF2-40B4-BE49-F238E27FC236}">
                <a16:creationId xmlns:a16="http://schemas.microsoft.com/office/drawing/2014/main" id="{1E90E8C0-D063-4508-883B-DB1CCFF576E0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546" y="2740675"/>
            <a:ext cx="1476839" cy="1584783"/>
          </a:xfrm>
          <a:prstGeom prst="rect">
            <a:avLst/>
          </a:prstGeom>
        </p:spPr>
      </p:pic>
      <p:sp>
        <p:nvSpPr>
          <p:cNvPr id="85" name="Rectangle 84">
            <a:extLst>
              <a:ext uri="{FF2B5EF4-FFF2-40B4-BE49-F238E27FC236}">
                <a16:creationId xmlns:a16="http://schemas.microsoft.com/office/drawing/2014/main" id="{03C84153-BD9E-4D8A-AA3F-A4C1ADA9B200}"/>
              </a:ext>
            </a:extLst>
          </p:cNvPr>
          <p:cNvSpPr/>
          <p:nvPr/>
        </p:nvSpPr>
        <p:spPr>
          <a:xfrm>
            <a:off x="860988" y="2713655"/>
            <a:ext cx="1603199" cy="1611803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86" name="Picture 85" descr="A close up of a seal&#10;&#10;Description automatically generated">
            <a:extLst>
              <a:ext uri="{FF2B5EF4-FFF2-40B4-BE49-F238E27FC236}">
                <a16:creationId xmlns:a16="http://schemas.microsoft.com/office/drawing/2014/main" id="{BFE63ECA-CD15-46EC-A33D-7249BC5F111F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8371" y="4627917"/>
            <a:ext cx="1502432" cy="1584783"/>
          </a:xfrm>
          <a:prstGeom prst="rect">
            <a:avLst/>
          </a:prstGeom>
        </p:spPr>
      </p:pic>
      <p:sp>
        <p:nvSpPr>
          <p:cNvPr id="87" name="Rectangle 86">
            <a:extLst>
              <a:ext uri="{FF2B5EF4-FFF2-40B4-BE49-F238E27FC236}">
                <a16:creationId xmlns:a16="http://schemas.microsoft.com/office/drawing/2014/main" id="{1C952D8D-A687-44E8-B93B-A344CD332494}"/>
              </a:ext>
            </a:extLst>
          </p:cNvPr>
          <p:cNvSpPr/>
          <p:nvPr/>
        </p:nvSpPr>
        <p:spPr>
          <a:xfrm>
            <a:off x="9431129" y="4543250"/>
            <a:ext cx="1603199" cy="1669450"/>
          </a:xfrm>
          <a:prstGeom prst="rect">
            <a:avLst/>
          </a:prstGeom>
          <a:solidFill>
            <a:srgbClr val="0070C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5936579-ECE4-447E-B97C-CDCDAC2DAC8B}"/>
              </a:ext>
            </a:extLst>
          </p:cNvPr>
          <p:cNvSpPr txBox="1"/>
          <p:nvPr/>
        </p:nvSpPr>
        <p:spPr>
          <a:xfrm>
            <a:off x="400344" y="117077"/>
            <a:ext cx="934818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dirty="0">
                <a:solidFill>
                  <a:srgbClr val="FFFF00"/>
                </a:solidFill>
                <a:latin typeface="Kristen ITC" panose="03050502040202030202" pitchFamily="66" charset="0"/>
              </a:rPr>
              <a:t>Level 2 </a:t>
            </a:r>
            <a:r>
              <a:rPr lang="en-GB" sz="1600" dirty="0">
                <a:solidFill>
                  <a:schemeClr val="bg1"/>
                </a:solidFill>
                <a:latin typeface="Kristen ITC" panose="03050502040202030202" pitchFamily="66" charset="0"/>
              </a:rPr>
              <a:t>– good work so far but can you match all 7?!</a:t>
            </a:r>
          </a:p>
        </p:txBody>
      </p:sp>
    </p:spTree>
    <p:extLst>
      <p:ext uri="{BB962C8B-B14F-4D97-AF65-F5344CB8AC3E}">
        <p14:creationId xmlns:p14="http://schemas.microsoft.com/office/powerpoint/2010/main" val="1563684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2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2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2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2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2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2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" dur="2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2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1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2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2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1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2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9" dur="2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1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2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2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2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1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2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9" dur="2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2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1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2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4" dur="2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2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1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2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2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4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9" dur="2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2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1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2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9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2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2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1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1" dur="2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2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2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4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9" dur="2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2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</p:childTnLst>
        </p:cTn>
      </p:par>
    </p:tnLst>
    <p:bldLst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9" grpId="0" animBg="1"/>
      <p:bldP spid="79" grpId="1" animBg="1"/>
      <p:bldP spid="85" grpId="0" animBg="1"/>
      <p:bldP spid="85" grpId="1" animBg="1"/>
      <p:bldP spid="87" grpId="0" animBg="1"/>
      <p:bldP spid="8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DD29B9-8028-4CA2-940A-F3D9A94745A6}"/>
              </a:ext>
            </a:extLst>
          </p:cNvPr>
          <p:cNvSpPr txBox="1"/>
          <p:nvPr/>
        </p:nvSpPr>
        <p:spPr>
          <a:xfrm>
            <a:off x="3669695" y="562707"/>
            <a:ext cx="4852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dirty="0">
                <a:latin typeface="Kristen ITC" panose="03050502040202030202" pitchFamily="66" charset="0"/>
              </a:rPr>
              <a:t>Did you know that…</a:t>
            </a:r>
          </a:p>
        </p:txBody>
      </p:sp>
      <p:pic>
        <p:nvPicPr>
          <p:cNvPr id="5" name="Picture 4" descr="A bird flying over a body of water&#10;&#10;Description automatically generated">
            <a:extLst>
              <a:ext uri="{FF2B5EF4-FFF2-40B4-BE49-F238E27FC236}">
                <a16:creationId xmlns:a16="http://schemas.microsoft.com/office/drawing/2014/main" id="{E00A5D9F-459A-4BDB-98CD-44AB1C0A885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269" y="1176548"/>
            <a:ext cx="1944218" cy="9425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FF0A6D-B34D-4482-B1E3-071BD3CB87EC}"/>
              </a:ext>
            </a:extLst>
          </p:cNvPr>
          <p:cNvSpPr txBox="1"/>
          <p:nvPr/>
        </p:nvSpPr>
        <p:spPr>
          <a:xfrm>
            <a:off x="2113030" y="1385359"/>
            <a:ext cx="3762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The beaks of pelicans can hold up to 3 full buckets of fish!  </a:t>
            </a:r>
          </a:p>
        </p:txBody>
      </p:sp>
      <p:pic>
        <p:nvPicPr>
          <p:cNvPr id="8" name="Picture 7" descr="A rodent in a body of water&#10;&#10;Description automatically generated">
            <a:extLst>
              <a:ext uri="{FF2B5EF4-FFF2-40B4-BE49-F238E27FC236}">
                <a16:creationId xmlns:a16="http://schemas.microsoft.com/office/drawing/2014/main" id="{B5B1F76F-2201-4BFF-808D-40D18EA1298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989" y="2433995"/>
            <a:ext cx="1591725" cy="92333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33D13D1-EF17-4E1E-B6E7-0F6C81144B22}"/>
              </a:ext>
            </a:extLst>
          </p:cNvPr>
          <p:cNvSpPr txBox="1"/>
          <p:nvPr/>
        </p:nvSpPr>
        <p:spPr>
          <a:xfrm>
            <a:off x="2113030" y="2467895"/>
            <a:ext cx="3762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The tail of beavers is multipurpose: they use it both to swim and to warn others of predators!</a:t>
            </a:r>
          </a:p>
        </p:txBody>
      </p:sp>
      <p:pic>
        <p:nvPicPr>
          <p:cNvPr id="10" name="Picture 9" descr="A close up of a fish&#10;&#10;Description automatically generated">
            <a:extLst>
              <a:ext uri="{FF2B5EF4-FFF2-40B4-BE49-F238E27FC236}">
                <a16:creationId xmlns:a16="http://schemas.microsoft.com/office/drawing/2014/main" id="{93A4765D-2E17-4904-8D34-C231B081EAB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456" y="3500675"/>
            <a:ext cx="984955" cy="1487419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B4E1D40D-4352-4CE2-8FA3-E39222B4420B}"/>
              </a:ext>
            </a:extLst>
          </p:cNvPr>
          <p:cNvSpPr txBox="1"/>
          <p:nvPr/>
        </p:nvSpPr>
        <p:spPr>
          <a:xfrm>
            <a:off x="1702306" y="3569763"/>
            <a:ext cx="37622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Seahorses have no teeth and no stomach. Food passes through their digestive systems so quickly, they must eat almost constantly to stay alive.</a:t>
            </a:r>
          </a:p>
        </p:txBody>
      </p:sp>
      <p:pic>
        <p:nvPicPr>
          <p:cNvPr id="16" name="Picture 15" descr="A close up of a starfish&#10;&#10;Description automatically generated">
            <a:extLst>
              <a:ext uri="{FF2B5EF4-FFF2-40B4-BE49-F238E27FC236}">
                <a16:creationId xmlns:a16="http://schemas.microsoft.com/office/drawing/2014/main" id="{3049C22B-D161-4245-AD20-FB0A043FB27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122" y="5367356"/>
            <a:ext cx="1777720" cy="1200329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D83F533D-6103-4692-A283-1BC6934694F7}"/>
              </a:ext>
            </a:extLst>
          </p:cNvPr>
          <p:cNvSpPr txBox="1"/>
          <p:nvPr/>
        </p:nvSpPr>
        <p:spPr>
          <a:xfrm>
            <a:off x="1930842" y="5365823"/>
            <a:ext cx="37622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Starfish have no brain and no blood; they use filtered sea water to pump nutrients through their nervous system.</a:t>
            </a:r>
          </a:p>
        </p:txBody>
      </p:sp>
      <p:pic>
        <p:nvPicPr>
          <p:cNvPr id="18" name="Picture 17" descr="A picture containing animal, black, yellow, small&#10;&#10;Description automatically generated">
            <a:extLst>
              <a:ext uri="{FF2B5EF4-FFF2-40B4-BE49-F238E27FC236}">
                <a16:creationId xmlns:a16="http://schemas.microsoft.com/office/drawing/2014/main" id="{FAABA894-5CB3-4DC2-91D1-5DA7E772CA7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345522"/>
            <a:ext cx="1837409" cy="1099001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635A4DF7-F21D-440F-B970-1EBFB78519AA}"/>
              </a:ext>
            </a:extLst>
          </p:cNvPr>
          <p:cNvSpPr txBox="1"/>
          <p:nvPr/>
        </p:nvSpPr>
        <p:spPr>
          <a:xfrm>
            <a:off x="7977116" y="1345522"/>
            <a:ext cx="37622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All clown fish are born as males. When the dominant female of a group dies the largest male will turn itself into a female.</a:t>
            </a:r>
          </a:p>
        </p:txBody>
      </p:sp>
      <p:pic>
        <p:nvPicPr>
          <p:cNvPr id="20" name="Picture 19" descr="A large body of water&#10;&#10;Description automatically generated">
            <a:extLst>
              <a:ext uri="{FF2B5EF4-FFF2-40B4-BE49-F238E27FC236}">
                <a16:creationId xmlns:a16="http://schemas.microsoft.com/office/drawing/2014/main" id="{8A0D460B-AEA8-436F-A2FA-B2182ED2072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7761"/>
          <a:stretch/>
        </p:blipFill>
        <p:spPr>
          <a:xfrm>
            <a:off x="6169894" y="2568369"/>
            <a:ext cx="1689620" cy="1323834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856959D1-2658-403C-A55E-C64350030D13}"/>
              </a:ext>
            </a:extLst>
          </p:cNvPr>
          <p:cNvSpPr txBox="1"/>
          <p:nvPr/>
        </p:nvSpPr>
        <p:spPr>
          <a:xfrm>
            <a:off x="7933409" y="2854344"/>
            <a:ext cx="3762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Dolphins communicate with each other by clicking, whistling and other sounds.</a:t>
            </a:r>
          </a:p>
        </p:txBody>
      </p:sp>
      <p:pic>
        <p:nvPicPr>
          <p:cNvPr id="22" name="Picture 21" descr="A bird swimming in water&#10;&#10;Description automatically generated">
            <a:extLst>
              <a:ext uri="{FF2B5EF4-FFF2-40B4-BE49-F238E27FC236}">
                <a16:creationId xmlns:a16="http://schemas.microsoft.com/office/drawing/2014/main" id="{FD8A9D02-E009-4214-9552-E31755F08A8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7496" y="4200696"/>
            <a:ext cx="1689620" cy="116512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2A20E4CB-3E19-425A-B745-9408EABDEE10}"/>
              </a:ext>
            </a:extLst>
          </p:cNvPr>
          <p:cNvSpPr txBox="1"/>
          <p:nvPr/>
        </p:nvSpPr>
        <p:spPr>
          <a:xfrm>
            <a:off x="7940076" y="4273026"/>
            <a:ext cx="3762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Seagulls can drink both fresh and saltwater thanks to special glands right behind their eyes!</a:t>
            </a:r>
          </a:p>
        </p:txBody>
      </p:sp>
      <p:pic>
        <p:nvPicPr>
          <p:cNvPr id="24" name="Picture 23" descr="A turtle swimming under water&#10;&#10;Description automatically generated">
            <a:extLst>
              <a:ext uri="{FF2B5EF4-FFF2-40B4-BE49-F238E27FC236}">
                <a16:creationId xmlns:a16="http://schemas.microsoft.com/office/drawing/2014/main" id="{D11A74FC-E152-45A4-BCAE-7465127AF55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7496" y="5489183"/>
            <a:ext cx="1984257" cy="1298913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3FE91069-5854-48BF-8037-1AF06A3E2460}"/>
              </a:ext>
            </a:extLst>
          </p:cNvPr>
          <p:cNvSpPr txBox="1"/>
          <p:nvPr/>
        </p:nvSpPr>
        <p:spPr>
          <a:xfrm>
            <a:off x="8276645" y="5691708"/>
            <a:ext cx="3762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Sea turtles live about 100 years, and that's also roughly the amount of eggs they lay every time they nest!</a:t>
            </a:r>
          </a:p>
        </p:txBody>
      </p:sp>
    </p:spTree>
    <p:extLst>
      <p:ext uri="{BB962C8B-B14F-4D97-AF65-F5344CB8AC3E}">
        <p14:creationId xmlns:p14="http://schemas.microsoft.com/office/powerpoint/2010/main" val="1103939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DD29B9-8028-4CA2-940A-F3D9A94745A6}"/>
              </a:ext>
            </a:extLst>
          </p:cNvPr>
          <p:cNvSpPr txBox="1"/>
          <p:nvPr/>
        </p:nvSpPr>
        <p:spPr>
          <a:xfrm>
            <a:off x="3860763" y="369763"/>
            <a:ext cx="4852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3600" dirty="0">
                <a:latin typeface="Kristen ITC" panose="03050502040202030202" pitchFamily="66" charset="0"/>
              </a:rPr>
              <a:t>Did you know that…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FF0A6D-B34D-4482-B1E3-071BD3CB87EC}"/>
              </a:ext>
            </a:extLst>
          </p:cNvPr>
          <p:cNvSpPr txBox="1"/>
          <p:nvPr/>
        </p:nvSpPr>
        <p:spPr>
          <a:xfrm>
            <a:off x="5399240" y="1808265"/>
            <a:ext cx="3762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The blue whale is the largest animal that ever lived and weighs as much as 24 elephants!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33D13D1-EF17-4E1E-B6E7-0F6C81144B22}"/>
              </a:ext>
            </a:extLst>
          </p:cNvPr>
          <p:cNvSpPr txBox="1"/>
          <p:nvPr/>
        </p:nvSpPr>
        <p:spPr>
          <a:xfrm>
            <a:off x="5399240" y="3631170"/>
            <a:ext cx="3762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Corals are animals, not plants! They are relatives of jellyfish and anemones!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83F533D-6103-4692-A283-1BC6934694F7}"/>
              </a:ext>
            </a:extLst>
          </p:cNvPr>
          <p:cNvSpPr txBox="1"/>
          <p:nvPr/>
        </p:nvSpPr>
        <p:spPr>
          <a:xfrm>
            <a:off x="5500047" y="5374323"/>
            <a:ext cx="3762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latin typeface="Calibri" panose="020F0502020204030204" pitchFamily="34" charset="0"/>
                <a:cs typeface="Calibri" panose="020F0502020204030204" pitchFamily="34" charset="0"/>
              </a:rPr>
              <a:t>Some seal species can hold their breath for nearly two hours underwater!</a:t>
            </a:r>
          </a:p>
        </p:txBody>
      </p:sp>
      <p:pic>
        <p:nvPicPr>
          <p:cNvPr id="4" name="Picture 3" descr="A whale jumping out of the water&#10;&#10;Description automatically generated">
            <a:extLst>
              <a:ext uri="{FF2B5EF4-FFF2-40B4-BE49-F238E27FC236}">
                <a16:creationId xmlns:a16="http://schemas.microsoft.com/office/drawing/2014/main" id="{7738E4D0-ED78-47E0-A807-7AD3B8759C0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0255" y="1285499"/>
            <a:ext cx="1761920" cy="1699802"/>
          </a:xfrm>
          <a:prstGeom prst="rect">
            <a:avLst/>
          </a:prstGeom>
        </p:spPr>
      </p:pic>
      <p:pic>
        <p:nvPicPr>
          <p:cNvPr id="9" name="Picture 8" descr="A coral in the water&#10;&#10;Description automatically generated">
            <a:extLst>
              <a:ext uri="{FF2B5EF4-FFF2-40B4-BE49-F238E27FC236}">
                <a16:creationId xmlns:a16="http://schemas.microsoft.com/office/drawing/2014/main" id="{0D57B712-4ABC-457B-AE78-FB04B7BCA8D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0254" y="3297126"/>
            <a:ext cx="1761921" cy="1591418"/>
          </a:xfrm>
          <a:prstGeom prst="rect">
            <a:avLst/>
          </a:prstGeom>
        </p:spPr>
      </p:pic>
      <p:pic>
        <p:nvPicPr>
          <p:cNvPr id="12" name="Picture 11" descr="A close up of a seal&#10;&#10;Description automatically generated">
            <a:extLst>
              <a:ext uri="{FF2B5EF4-FFF2-40B4-BE49-F238E27FC236}">
                <a16:creationId xmlns:a16="http://schemas.microsoft.com/office/drawing/2014/main" id="{F8110E79-FCB7-425C-B683-4F42B3DFC5E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2755" y="5157949"/>
            <a:ext cx="2156486" cy="143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6782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3F12F4B4D4EF4E9A1DBB6D4FFE70D0" ma:contentTypeVersion="12" ma:contentTypeDescription="Create a new document." ma:contentTypeScope="" ma:versionID="0e86e5828379cdea728593039893cbf3">
  <xsd:schema xmlns:xsd="http://www.w3.org/2001/XMLSchema" xmlns:xs="http://www.w3.org/2001/XMLSchema" xmlns:p="http://schemas.microsoft.com/office/2006/metadata/properties" xmlns:ns3="218c9dda-5045-4a97-b594-9fbb9eee798d" xmlns:ns4="8a465a40-e6b2-4525-9c70-cbc994bc8b86" targetNamespace="http://schemas.microsoft.com/office/2006/metadata/properties" ma:root="true" ma:fieldsID="d483bbde3f666a111be30a03cfbf9447" ns3:_="" ns4:_="">
    <xsd:import namespace="218c9dda-5045-4a97-b594-9fbb9eee798d"/>
    <xsd:import namespace="8a465a40-e6b2-4525-9c70-cbc994bc8b8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8c9dda-5045-4a97-b594-9fbb9eee79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465a40-e6b2-4525-9c70-cbc994bc8b8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4CA921E-5424-4E5B-B0DF-00CA5C153C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8c9dda-5045-4a97-b594-9fbb9eee798d"/>
    <ds:schemaRef ds:uri="8a465a40-e6b2-4525-9c70-cbc994bc8b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063C65E-C090-4848-979C-11C4EF310D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6AC9DF-0A40-472C-A65D-62D7FB2FF2E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470</Words>
  <Application>Microsoft Office PowerPoint</Application>
  <PresentationFormat>Widescreen</PresentationFormat>
  <Paragraphs>55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Garamond</vt:lpstr>
      <vt:lpstr>Kristen ITC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Astori</dc:creator>
  <cp:lastModifiedBy>Caoimhe O'Brien Moran</cp:lastModifiedBy>
  <cp:revision>8</cp:revision>
  <dcterms:created xsi:type="dcterms:W3CDTF">2020-04-21T11:04:44Z</dcterms:created>
  <dcterms:modified xsi:type="dcterms:W3CDTF">2020-05-08T11:39:15Z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0x0101000D3F12F4B4D4EF4E9A1DBB6D4FFE70D0</vt:lpwstr>
  </property>
</Properties>
</file>